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66B6-0618-4ABC-B38C-456592DBF7A7}" type="datetimeFigureOut">
              <a:rPr kumimoji="1" lang="ja-JP" altLang="en-US" smtClean="0"/>
              <a:t>2018/6/17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912-23A0-4A47-90FD-8B697620C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73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66B6-0618-4ABC-B38C-456592DBF7A7}" type="datetimeFigureOut">
              <a:rPr kumimoji="1" lang="ja-JP" altLang="en-US" smtClean="0"/>
              <a:t>2018/6/17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912-23A0-4A47-90FD-8B697620C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90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66B6-0618-4ABC-B38C-456592DBF7A7}" type="datetimeFigureOut">
              <a:rPr kumimoji="1" lang="ja-JP" altLang="en-US" smtClean="0"/>
              <a:t>2018/6/17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912-23A0-4A47-90FD-8B697620C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32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66B6-0618-4ABC-B38C-456592DBF7A7}" type="datetimeFigureOut">
              <a:rPr kumimoji="1" lang="ja-JP" altLang="en-US" smtClean="0"/>
              <a:t>2018/6/17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912-23A0-4A47-90FD-8B697620C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81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66B6-0618-4ABC-B38C-456592DBF7A7}" type="datetimeFigureOut">
              <a:rPr kumimoji="1" lang="ja-JP" altLang="en-US" smtClean="0"/>
              <a:t>2018/6/17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912-23A0-4A47-90FD-8B697620C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10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66B6-0618-4ABC-B38C-456592DBF7A7}" type="datetimeFigureOut">
              <a:rPr kumimoji="1" lang="ja-JP" altLang="en-US" smtClean="0"/>
              <a:t>2018/6/17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912-23A0-4A47-90FD-8B697620C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77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66B6-0618-4ABC-B38C-456592DBF7A7}" type="datetimeFigureOut">
              <a:rPr kumimoji="1" lang="ja-JP" altLang="en-US" smtClean="0"/>
              <a:t>2018/6/17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912-23A0-4A47-90FD-8B697620C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50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66B6-0618-4ABC-B38C-456592DBF7A7}" type="datetimeFigureOut">
              <a:rPr kumimoji="1" lang="ja-JP" altLang="en-US" smtClean="0"/>
              <a:t>2018/6/17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912-23A0-4A47-90FD-8B697620C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22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66B6-0618-4ABC-B38C-456592DBF7A7}" type="datetimeFigureOut">
              <a:rPr kumimoji="1" lang="ja-JP" altLang="en-US" smtClean="0"/>
              <a:t>2018/6/17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912-23A0-4A47-90FD-8B697620C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70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66B6-0618-4ABC-B38C-456592DBF7A7}" type="datetimeFigureOut">
              <a:rPr kumimoji="1" lang="ja-JP" altLang="en-US" smtClean="0"/>
              <a:t>2018/6/17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912-23A0-4A47-90FD-8B697620C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79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66B6-0618-4ABC-B38C-456592DBF7A7}" type="datetimeFigureOut">
              <a:rPr kumimoji="1" lang="ja-JP" altLang="en-US" smtClean="0"/>
              <a:t>2018/6/17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72912-23A0-4A47-90FD-8B697620C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51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D66B6-0618-4ABC-B38C-456592DBF7A7}" type="datetimeFigureOut">
              <a:rPr kumimoji="1" lang="ja-JP" altLang="en-US" smtClean="0"/>
              <a:t>2018/6/17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72912-23A0-4A47-90FD-8B697620C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8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C3E003F5-C2D7-4AE4-848E-B645F8E6F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200356"/>
              </p:ext>
            </p:extLst>
          </p:nvPr>
        </p:nvGraphicFramePr>
        <p:xfrm>
          <a:off x="397564" y="213713"/>
          <a:ext cx="8441634" cy="6405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878">
                  <a:extLst>
                    <a:ext uri="{9D8B030D-6E8A-4147-A177-3AD203B41FA5}">
                      <a16:colId xmlns:a16="http://schemas.microsoft.com/office/drawing/2014/main" val="2589229199"/>
                    </a:ext>
                  </a:extLst>
                </a:gridCol>
                <a:gridCol w="2813878">
                  <a:extLst>
                    <a:ext uri="{9D8B030D-6E8A-4147-A177-3AD203B41FA5}">
                      <a16:colId xmlns:a16="http://schemas.microsoft.com/office/drawing/2014/main" val="3590337175"/>
                    </a:ext>
                  </a:extLst>
                </a:gridCol>
                <a:gridCol w="2813878">
                  <a:extLst>
                    <a:ext uri="{9D8B030D-6E8A-4147-A177-3AD203B41FA5}">
                      <a16:colId xmlns:a16="http://schemas.microsoft.com/office/drawing/2014/main" val="54014022"/>
                    </a:ext>
                  </a:extLst>
                </a:gridCol>
              </a:tblGrid>
              <a:tr h="483691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旅館業法</a:t>
                      </a:r>
                      <a:endParaRPr kumimoji="1" lang="en-US" altLang="ja-JP" sz="1400" dirty="0"/>
                    </a:p>
                    <a:p>
                      <a:r>
                        <a:rPr kumimoji="1" lang="en-US" altLang="ja-JP" sz="1400" dirty="0"/>
                        <a:t>(</a:t>
                      </a:r>
                      <a:r>
                        <a:rPr kumimoji="1" lang="ja-JP" altLang="en-US" sz="1400" dirty="0"/>
                        <a:t>簡易宿所</a:t>
                      </a:r>
                      <a:r>
                        <a:rPr kumimoji="1" lang="en-US" altLang="ja-JP" sz="1400" dirty="0"/>
                        <a:t>)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住宅宿泊事業法</a:t>
                      </a:r>
                      <a:endParaRPr kumimoji="1" lang="en-US" altLang="ja-JP" sz="1400" dirty="0"/>
                    </a:p>
                    <a:p>
                      <a:r>
                        <a:rPr kumimoji="1" lang="en-US" altLang="ja-JP" sz="1400" dirty="0"/>
                        <a:t>(</a:t>
                      </a:r>
                      <a:r>
                        <a:rPr kumimoji="1" lang="ja-JP" altLang="en-US" sz="1400" dirty="0"/>
                        <a:t>新法民泊</a:t>
                      </a:r>
                      <a:r>
                        <a:rPr kumimoji="1" lang="en-US" altLang="ja-JP" sz="1400" dirty="0"/>
                        <a:t>)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70956104"/>
                  </a:ext>
                </a:extLst>
              </a:tr>
              <a:tr h="69205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所管省庁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厚生労働省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国土交通省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厚生労働省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観光庁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77614514"/>
                  </a:ext>
                </a:extLst>
              </a:tr>
              <a:tr h="27533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許認可等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許可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届出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00960847"/>
                  </a:ext>
                </a:extLst>
              </a:tr>
              <a:tr h="27533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住宅専用地域での営業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不可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可能</a:t>
                      </a:r>
                      <a:r>
                        <a:rPr kumimoji="1" lang="en-US" altLang="ja-JP" sz="1400" dirty="0"/>
                        <a:t>(</a:t>
                      </a:r>
                      <a:r>
                        <a:rPr kumimoji="1" lang="ja-JP" altLang="en-US" sz="1400" dirty="0"/>
                        <a:t>制限あり</a:t>
                      </a:r>
                      <a:r>
                        <a:rPr kumimoji="1" lang="en-US" altLang="ja-JP" sz="1400" dirty="0"/>
                        <a:t>)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60111488"/>
                  </a:ext>
                </a:extLst>
              </a:tr>
              <a:tr h="27533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営業日数の制限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制限なし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難関提供日数</a:t>
                      </a:r>
                      <a:r>
                        <a:rPr kumimoji="1" lang="en-US" altLang="ja-JP" sz="1400" dirty="0"/>
                        <a:t>180</a:t>
                      </a:r>
                      <a:r>
                        <a:rPr kumimoji="1" lang="ja-JP" altLang="en-US" sz="1400" dirty="0"/>
                        <a:t>日以内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89317483"/>
                  </a:ext>
                </a:extLst>
              </a:tr>
              <a:tr h="29636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宿泊者名簿の作成・保存義務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あり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あり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45179438"/>
                  </a:ext>
                </a:extLst>
              </a:tr>
              <a:tr h="275332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玄関帳場の設置義務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なし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なし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03289477"/>
                  </a:ext>
                </a:extLst>
              </a:tr>
              <a:tr h="698886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最低床面積</a:t>
                      </a:r>
                      <a:r>
                        <a:rPr kumimoji="1" lang="en-US" altLang="ja-JP" sz="1400" dirty="0"/>
                        <a:t>(3.3</a:t>
                      </a:r>
                      <a:r>
                        <a:rPr kumimoji="1" lang="ja-JP" altLang="en-US" sz="1400" dirty="0"/>
                        <a:t>㎡</a:t>
                      </a:r>
                      <a:r>
                        <a:rPr kumimoji="1" lang="en-US" altLang="ja-JP" sz="1400" dirty="0"/>
                        <a:t>/</a:t>
                      </a:r>
                      <a:r>
                        <a:rPr kumimoji="1" lang="ja-JP" altLang="en-US" sz="1400" dirty="0"/>
                        <a:t>人</a:t>
                      </a:r>
                      <a:r>
                        <a:rPr kumimoji="1" lang="en-US" altLang="ja-JP" sz="1400" dirty="0"/>
                        <a:t>)</a:t>
                      </a:r>
                      <a:r>
                        <a:rPr kumimoji="1" lang="ja-JP" altLang="en-US" sz="1400" dirty="0"/>
                        <a:t>の確保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最低床面積あり</a:t>
                      </a:r>
                      <a:endParaRPr kumimoji="1" lang="en-US" altLang="ja-JP" sz="1400" dirty="0"/>
                    </a:p>
                    <a:p>
                      <a:r>
                        <a:rPr kumimoji="1" lang="en-US" altLang="ja-JP" sz="1400" dirty="0"/>
                        <a:t>(33</a:t>
                      </a:r>
                      <a:r>
                        <a:rPr kumimoji="1" lang="ja-JP" altLang="en-US" sz="1400" dirty="0"/>
                        <a:t>㎡。ただし宿泊者数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人未満の場合は、</a:t>
                      </a:r>
                      <a:r>
                        <a:rPr kumimoji="1" lang="en-US" altLang="ja-JP" sz="1400" dirty="0"/>
                        <a:t>3.3</a:t>
                      </a:r>
                      <a:r>
                        <a:rPr kumimoji="1" lang="ja-JP" altLang="en-US" sz="1400" dirty="0"/>
                        <a:t>㎡</a:t>
                      </a:r>
                      <a:r>
                        <a:rPr kumimoji="1" lang="en-US" altLang="ja-JP" sz="1400" dirty="0"/>
                        <a:t>/</a:t>
                      </a:r>
                      <a:r>
                        <a:rPr kumimoji="1" lang="ja-JP" altLang="en-US" sz="1400" dirty="0"/>
                        <a:t>人</a:t>
                      </a:r>
                      <a:r>
                        <a:rPr kumimoji="1" lang="en-US" altLang="ja-JP" sz="1400" dirty="0"/>
                        <a:t>)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最低床面積あり</a:t>
                      </a:r>
                      <a:endParaRPr kumimoji="1" lang="en-US" altLang="ja-JP" sz="1400" dirty="0"/>
                    </a:p>
                    <a:p>
                      <a:r>
                        <a:rPr kumimoji="1" lang="en-US" altLang="ja-JP" sz="1400" dirty="0"/>
                        <a:t>(3.3</a:t>
                      </a:r>
                      <a:r>
                        <a:rPr kumimoji="1" lang="ja-JP" altLang="en-US" sz="1400" dirty="0"/>
                        <a:t>㎡</a:t>
                      </a:r>
                      <a:r>
                        <a:rPr kumimoji="1" lang="en-US" altLang="ja-JP" sz="1400" dirty="0"/>
                        <a:t>/</a:t>
                      </a:r>
                      <a:r>
                        <a:rPr kumimoji="1" lang="ja-JP" altLang="en-US" sz="1400" dirty="0"/>
                        <a:t>人</a:t>
                      </a:r>
                      <a:r>
                        <a:rPr kumimoji="1" lang="en-US" altLang="ja-JP" sz="1400" dirty="0"/>
                        <a:t>)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64807268"/>
                  </a:ext>
                </a:extLst>
              </a:tr>
              <a:tr h="483691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衛生設備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換気、採光、証明、防湿、清潔等の設置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換気、除湿、清潔等の設置、定期的な清掃等</a:t>
                      </a:r>
                      <a:endParaRPr kumimoji="1" lang="en-US" altLang="ja-JP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48013731"/>
                  </a:ext>
                </a:extLst>
              </a:tr>
              <a:tr h="69205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非常用照明等の安全確保の設置義務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あり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あり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家主同居で宿泊室の面積が小さい場合は不要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06555894"/>
                  </a:ext>
                </a:extLst>
              </a:tr>
              <a:tr h="69205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消防用設備等の設置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あり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あり</a:t>
                      </a:r>
                      <a:endParaRPr kumimoji="1" lang="en-US" altLang="ja-JP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家主同居で宿泊室の面積が小さい場合は不要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70961996"/>
                  </a:ext>
                </a:extLst>
              </a:tr>
              <a:tr h="692050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近隣住民とのトラブル防止措置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不要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必要</a:t>
                      </a:r>
                      <a:endParaRPr kumimoji="1" lang="en-US" altLang="ja-JP" sz="1400" dirty="0"/>
                    </a:p>
                    <a:p>
                      <a:r>
                        <a:rPr kumimoji="1" lang="en-US" altLang="ja-JP" sz="1400" dirty="0"/>
                        <a:t>(</a:t>
                      </a:r>
                      <a:r>
                        <a:rPr kumimoji="1" lang="ja-JP" altLang="en-US" sz="1400" dirty="0"/>
                        <a:t>宿泊者への説明義務、苦情対応の義務</a:t>
                      </a:r>
                      <a:r>
                        <a:rPr kumimoji="1" lang="en-US" altLang="ja-JP" sz="1400" dirty="0"/>
                        <a:t>)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14414326"/>
                  </a:ext>
                </a:extLst>
              </a:tr>
              <a:tr h="447694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不在時の管理業者への委託業務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規程なし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規程あり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46540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088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206</Words>
  <Application>Microsoft Office PowerPoint</Application>
  <PresentationFormat>画面に合わせる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安藤 真由美</dc:creator>
  <cp:lastModifiedBy>安藤 真由美</cp:lastModifiedBy>
  <cp:revision>4</cp:revision>
  <dcterms:created xsi:type="dcterms:W3CDTF">2018-06-17T02:55:10Z</dcterms:created>
  <dcterms:modified xsi:type="dcterms:W3CDTF">2018-06-17T03:17:05Z</dcterms:modified>
</cp:coreProperties>
</file>